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4"/>
  </p:notesMasterIdLst>
  <p:sldIdLst>
    <p:sldId id="256" r:id="rId2"/>
    <p:sldId id="268" r:id="rId3"/>
    <p:sldId id="270" r:id="rId4"/>
    <p:sldId id="269" r:id="rId5"/>
    <p:sldId id="262" r:id="rId6"/>
    <p:sldId id="277" r:id="rId7"/>
    <p:sldId id="263" r:id="rId8"/>
    <p:sldId id="257" r:id="rId9"/>
    <p:sldId id="259" r:id="rId10"/>
    <p:sldId id="261" r:id="rId11"/>
    <p:sldId id="276" r:id="rId12"/>
    <p:sldId id="258" r:id="rId13"/>
    <p:sldId id="260" r:id="rId14"/>
    <p:sldId id="264" r:id="rId15"/>
    <p:sldId id="266" r:id="rId16"/>
    <p:sldId id="265" r:id="rId17"/>
    <p:sldId id="267" r:id="rId18"/>
    <p:sldId id="271" r:id="rId19"/>
    <p:sldId id="274" r:id="rId20"/>
    <p:sldId id="273" r:id="rId21"/>
    <p:sldId id="275"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93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29B629-BA7C-4741-9E72-FE2479C84128}" type="datetimeFigureOut">
              <a:rPr lang="en-US" smtClean="0"/>
              <a:t>9/12/18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67F599-A792-6E45-99B2-5291BA70E7E2}" type="slidenum">
              <a:rPr lang="en-US" smtClean="0"/>
              <a:t>‹#›</a:t>
            </a:fld>
            <a:endParaRPr lang="en-US"/>
          </a:p>
        </p:txBody>
      </p:sp>
    </p:spTree>
    <p:extLst>
      <p:ext uri="{BB962C8B-B14F-4D97-AF65-F5344CB8AC3E}">
        <p14:creationId xmlns:p14="http://schemas.microsoft.com/office/powerpoint/2010/main" val="7224291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newscenter.nmsu.edu</a:t>
            </a:r>
            <a:r>
              <a:rPr lang="en-US" dirty="0" smtClean="0"/>
              <a:t>/Articles/view/12957/nmsu-facilities-and-services-associate-vice-president-to-present-research-in-washington-d-c</a:t>
            </a:r>
          </a:p>
          <a:p>
            <a:endParaRPr lang="en-US" dirty="0"/>
          </a:p>
        </p:txBody>
      </p:sp>
      <p:sp>
        <p:nvSpPr>
          <p:cNvPr id="4" name="Slide Number Placeholder 3"/>
          <p:cNvSpPr>
            <a:spLocks noGrp="1"/>
          </p:cNvSpPr>
          <p:nvPr>
            <p:ph type="sldNum" sz="quarter" idx="10"/>
          </p:nvPr>
        </p:nvSpPr>
        <p:spPr/>
        <p:txBody>
          <a:bodyPr/>
          <a:lstStyle/>
          <a:p>
            <a:fld id="{AD67F599-A792-6E45-99B2-5291BA70E7E2}" type="slidenum">
              <a:rPr lang="en-US" smtClean="0"/>
              <a:t>15</a:t>
            </a:fld>
            <a:endParaRPr lang="en-US"/>
          </a:p>
        </p:txBody>
      </p:sp>
    </p:spTree>
    <p:extLst>
      <p:ext uri="{BB962C8B-B14F-4D97-AF65-F5344CB8AC3E}">
        <p14:creationId xmlns:p14="http://schemas.microsoft.com/office/powerpoint/2010/main" val="2951153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9/12/18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47174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25216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76951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813118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769768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9/12/18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23761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C3F878-F5E8-489B-AC8A-64F2A7E22C28}" type="datetimeFigureOut">
              <a:rPr lang="en-US" smtClean="0"/>
              <a:pPr/>
              <a:t>9/12/18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1004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9/12/18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994535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9/12/18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77473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9/12/18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853663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3F878-F5E8-489B-AC8A-64F2A7E22C28}" type="datetimeFigureOut">
              <a:rPr lang="en-US" smtClean="0"/>
              <a:pPr/>
              <a:t>9/12/18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0185528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3F878-F5E8-489B-AC8A-64F2A7E22C28}" type="datetimeFigureOut">
              <a:rPr lang="en-US" smtClean="0"/>
              <a:pPr/>
              <a:t>9/12/18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53306208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hyperlink" Target="mailto:artl@nmsu.ed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newscenter.nmsu.edu/Articles/view/12957/nmsu-facilities-and-services-associate-vice-president-to-present-research-in-washington-d-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fo.asu.edu/recycle-request" TargetMode="External"/><Relationship Id="rId4" Type="http://schemas.openxmlformats.org/officeDocument/2006/relationships/hyperlink" Target="https://cfo.asu.edu/blue-bin" TargetMode="External"/><Relationship Id="rId5" Type="http://schemas.openxmlformats.org/officeDocument/2006/relationships/hyperlink" Target="https://cfo.asu.edu/recycle" TargetMode="External"/><Relationship Id="rId1" Type="http://schemas.openxmlformats.org/officeDocument/2006/relationships/slideLayout" Target="../slideLayouts/slideLayout2.xml"/><Relationship Id="rId2" Type="http://schemas.openxmlformats.org/officeDocument/2006/relationships/hyperlink" Target="https://cfo.asu.edu/compos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fo.asu.edu/blue-bin" TargetMode="Externa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69589"/>
            <a:ext cx="7772400" cy="1470025"/>
          </a:xfrm>
        </p:spPr>
        <p:txBody>
          <a:bodyPr/>
          <a:lstStyle/>
          <a:p>
            <a:r>
              <a:rPr lang="en-US" dirty="0" smtClean="0"/>
              <a:t>How to use HORIVERT to consult to NMSU Recycling System</a:t>
            </a:r>
            <a:endParaRPr lang="en-US" dirty="0"/>
          </a:p>
        </p:txBody>
      </p:sp>
      <p:sp>
        <p:nvSpPr>
          <p:cNvPr id="3" name="Subtitle 2"/>
          <p:cNvSpPr>
            <a:spLocks noGrp="1"/>
          </p:cNvSpPr>
          <p:nvPr>
            <p:ph type="subTitle" idx="1"/>
          </p:nvPr>
        </p:nvSpPr>
        <p:spPr>
          <a:xfrm>
            <a:off x="1371600" y="4970469"/>
            <a:ext cx="6400800" cy="1752600"/>
          </a:xfrm>
        </p:spPr>
        <p:txBody>
          <a:bodyPr/>
          <a:lstStyle/>
          <a:p>
            <a:r>
              <a:rPr lang="en-US" dirty="0" smtClean="0"/>
              <a:t>David M. Boje</a:t>
            </a:r>
          </a:p>
          <a:p>
            <a:r>
              <a:rPr lang="en-US" dirty="0" smtClean="0"/>
              <a:t>Mgt 448 &amp; 548</a:t>
            </a:r>
          </a:p>
          <a:p>
            <a:r>
              <a:rPr lang="en-US" dirty="0" smtClean="0"/>
              <a:t>Sept 12, 2018</a:t>
            </a:r>
            <a:endParaRPr lang="en-US" dirty="0"/>
          </a:p>
        </p:txBody>
      </p:sp>
      <p:pic>
        <p:nvPicPr>
          <p:cNvPr id="5" name="Picture 4"/>
          <p:cNvPicPr>
            <a:picLocks noChangeAspect="1"/>
          </p:cNvPicPr>
          <p:nvPr/>
        </p:nvPicPr>
        <p:blipFill>
          <a:blip r:embed="rId2"/>
          <a:stretch>
            <a:fillRect/>
          </a:stretch>
        </p:blipFill>
        <p:spPr>
          <a:xfrm>
            <a:off x="2935550" y="371749"/>
            <a:ext cx="2857500" cy="2857500"/>
          </a:xfrm>
          <a:prstGeom prst="rect">
            <a:avLst/>
          </a:prstGeom>
        </p:spPr>
      </p:pic>
    </p:spTree>
    <p:extLst>
      <p:ext uri="{BB962C8B-B14F-4D97-AF65-F5344CB8AC3E}">
        <p14:creationId xmlns:p14="http://schemas.microsoft.com/office/powerpoint/2010/main" val="11718001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11800" cy="1143000"/>
          </a:xfrm>
        </p:spPr>
        <p:txBody>
          <a:bodyPr/>
          <a:lstStyle/>
          <a:p>
            <a:r>
              <a:rPr lang="en-US" dirty="0" smtClean="0"/>
              <a:t>NMSU Recycling crew</a:t>
            </a:r>
            <a:endParaRPr lang="en-US" dirty="0"/>
          </a:p>
        </p:txBody>
      </p:sp>
      <p:pic>
        <p:nvPicPr>
          <p:cNvPr id="4" name="Picture 3"/>
          <p:cNvPicPr>
            <a:picLocks noChangeAspect="1"/>
          </p:cNvPicPr>
          <p:nvPr/>
        </p:nvPicPr>
        <p:blipFill>
          <a:blip r:embed="rId2"/>
          <a:stretch>
            <a:fillRect/>
          </a:stretch>
        </p:blipFill>
        <p:spPr>
          <a:xfrm>
            <a:off x="690661" y="1417638"/>
            <a:ext cx="3289300" cy="2463800"/>
          </a:xfrm>
          <a:prstGeom prst="rect">
            <a:avLst/>
          </a:prstGeom>
        </p:spPr>
      </p:pic>
      <p:pic>
        <p:nvPicPr>
          <p:cNvPr id="6" name="Picture 5"/>
          <p:cNvPicPr>
            <a:picLocks noChangeAspect="1"/>
          </p:cNvPicPr>
          <p:nvPr/>
        </p:nvPicPr>
        <p:blipFill>
          <a:blip r:embed="rId3"/>
          <a:stretch>
            <a:fillRect/>
          </a:stretch>
        </p:blipFill>
        <p:spPr>
          <a:xfrm>
            <a:off x="5550811" y="4559749"/>
            <a:ext cx="3175000" cy="2362200"/>
          </a:xfrm>
          <a:prstGeom prst="rect">
            <a:avLst/>
          </a:prstGeom>
        </p:spPr>
      </p:pic>
      <p:pic>
        <p:nvPicPr>
          <p:cNvPr id="7" name="Picture 6"/>
          <p:cNvPicPr>
            <a:picLocks noChangeAspect="1"/>
          </p:cNvPicPr>
          <p:nvPr/>
        </p:nvPicPr>
        <p:blipFill>
          <a:blip r:embed="rId4"/>
          <a:stretch>
            <a:fillRect/>
          </a:stretch>
        </p:blipFill>
        <p:spPr>
          <a:xfrm>
            <a:off x="690661" y="4000500"/>
            <a:ext cx="3810000" cy="2857500"/>
          </a:xfrm>
          <a:prstGeom prst="rect">
            <a:avLst/>
          </a:prstGeom>
        </p:spPr>
      </p:pic>
      <p:sp>
        <p:nvSpPr>
          <p:cNvPr id="3" name="TextBox 2"/>
          <p:cNvSpPr txBox="1"/>
          <p:nvPr/>
        </p:nvSpPr>
        <p:spPr>
          <a:xfrm>
            <a:off x="4128938" y="1417638"/>
            <a:ext cx="4420692" cy="1477328"/>
          </a:xfrm>
          <a:prstGeom prst="rect">
            <a:avLst/>
          </a:prstGeom>
          <a:noFill/>
        </p:spPr>
        <p:txBody>
          <a:bodyPr wrap="square" rtlCol="0">
            <a:spAutoFit/>
          </a:bodyPr>
          <a:lstStyle/>
          <a:p>
            <a:r>
              <a:rPr lang="en-US" dirty="0" smtClean="0"/>
              <a:t>Once upon at time a crew of 6 plus 3-4 student workers sorted the RECYCLING, but now only 2 Facilities &amp; Service people and volunteer students (now and then) getting credit for service learning projects DO IT ALL!</a:t>
            </a:r>
            <a:endParaRPr lang="en-US" dirty="0"/>
          </a:p>
        </p:txBody>
      </p:sp>
    </p:spTree>
    <p:extLst>
      <p:ext uri="{BB962C8B-B14F-4D97-AF65-F5344CB8AC3E}">
        <p14:creationId xmlns:p14="http://schemas.microsoft.com/office/powerpoint/2010/main" val="23940940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
            <a:ext cx="4507142" cy="4645333"/>
          </a:xfrm>
          <a:prstGeom prst="rect">
            <a:avLst/>
          </a:prstGeom>
        </p:spPr>
      </p:pic>
      <p:pic>
        <p:nvPicPr>
          <p:cNvPr id="6" name="Picture 5"/>
          <p:cNvPicPr>
            <a:picLocks noChangeAspect="1"/>
          </p:cNvPicPr>
          <p:nvPr/>
        </p:nvPicPr>
        <p:blipFill>
          <a:blip r:embed="rId3"/>
          <a:stretch>
            <a:fillRect/>
          </a:stretch>
        </p:blipFill>
        <p:spPr>
          <a:xfrm>
            <a:off x="4787069" y="0"/>
            <a:ext cx="4211904" cy="6858000"/>
          </a:xfrm>
          <a:prstGeom prst="rect">
            <a:avLst/>
          </a:prstGeom>
        </p:spPr>
      </p:pic>
      <p:sp>
        <p:nvSpPr>
          <p:cNvPr id="7" name="TextBox 6"/>
          <p:cNvSpPr txBox="1"/>
          <p:nvPr/>
        </p:nvSpPr>
        <p:spPr>
          <a:xfrm>
            <a:off x="387212" y="5034105"/>
            <a:ext cx="4119930" cy="1200329"/>
          </a:xfrm>
          <a:prstGeom prst="rect">
            <a:avLst/>
          </a:prstGeom>
          <a:noFill/>
        </p:spPr>
        <p:txBody>
          <a:bodyPr wrap="square" rtlCol="0">
            <a:spAutoFit/>
          </a:bodyPr>
          <a:lstStyle/>
          <a:p>
            <a:r>
              <a:rPr lang="en-US" b="1" dirty="0" smtClean="0"/>
              <a:t>ABOVE is plastic bottle shredder (after the lids and rings taken off), and RIGHT is aluminum can smasher (see cubes under box)</a:t>
            </a:r>
            <a:endParaRPr lang="en-US" b="1" dirty="0"/>
          </a:p>
        </p:txBody>
      </p:sp>
    </p:spTree>
    <p:extLst>
      <p:ext uri="{BB962C8B-B14F-4D97-AF65-F5344CB8AC3E}">
        <p14:creationId xmlns:p14="http://schemas.microsoft.com/office/powerpoint/2010/main" val="2653304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Hierarchical Superiors Art Lucero (recycling) to VP of ‘Facilities &amp; Services, Recycling Manager, Provost, Chancellor, President</a:t>
            </a:r>
            <a:endParaRPr lang="en-US" sz="2800" dirty="0"/>
          </a:p>
        </p:txBody>
      </p:sp>
      <p:sp>
        <p:nvSpPr>
          <p:cNvPr id="3" name="Content Placeholder 2"/>
          <p:cNvSpPr>
            <a:spLocks noGrp="1"/>
          </p:cNvSpPr>
          <p:nvPr>
            <p:ph idx="1"/>
          </p:nvPr>
        </p:nvSpPr>
        <p:spPr>
          <a:xfrm>
            <a:off x="457200" y="1600201"/>
            <a:ext cx="8686800" cy="3780472"/>
          </a:xfrm>
        </p:spPr>
        <p:txBody>
          <a:bodyPr/>
          <a:lstStyle/>
          <a:p>
            <a:pPr marL="0" indent="0">
              <a:buNone/>
            </a:pPr>
            <a:r>
              <a:rPr lang="en-US" dirty="0"/>
              <a:t>NMSU has developed a recycling program to comply with The State of New Mexico’s mandate for all institutions of higher education to divert 25 percent of their waste.  </a:t>
            </a:r>
            <a:r>
              <a:rPr lang="en-US" sz="2800" dirty="0"/>
              <a:t>Aggie Recycling is an integrated </a:t>
            </a:r>
            <a:r>
              <a:rPr lang="en-US" sz="2800" dirty="0" smtClean="0"/>
              <a:t>solid </a:t>
            </a:r>
            <a:r>
              <a:rPr lang="en-US" sz="2800" dirty="0"/>
              <a:t>waste management program focused on recycling, reduction, and improved handling of campus-generated solid wastes.</a:t>
            </a:r>
          </a:p>
          <a:p>
            <a:pPr marL="0" indent="0">
              <a:buNone/>
            </a:pPr>
            <a:endParaRPr lang="en-US" sz="2800" dirty="0"/>
          </a:p>
        </p:txBody>
      </p:sp>
      <p:pic>
        <p:nvPicPr>
          <p:cNvPr id="4" name="Picture 3"/>
          <p:cNvPicPr>
            <a:picLocks noChangeAspect="1"/>
          </p:cNvPicPr>
          <p:nvPr/>
        </p:nvPicPr>
        <p:blipFill>
          <a:blip r:embed="rId2"/>
          <a:stretch>
            <a:fillRect/>
          </a:stretch>
        </p:blipFill>
        <p:spPr>
          <a:xfrm>
            <a:off x="5969000" y="4495800"/>
            <a:ext cx="3175000" cy="2362200"/>
          </a:xfrm>
          <a:prstGeom prst="rect">
            <a:avLst/>
          </a:prstGeom>
        </p:spPr>
      </p:pic>
      <p:sp>
        <p:nvSpPr>
          <p:cNvPr id="5" name="Rectangle 4"/>
          <p:cNvSpPr/>
          <p:nvPr/>
        </p:nvSpPr>
        <p:spPr>
          <a:xfrm>
            <a:off x="272500" y="5380672"/>
            <a:ext cx="4572000" cy="1477328"/>
          </a:xfrm>
          <a:prstGeom prst="rect">
            <a:avLst/>
          </a:prstGeom>
        </p:spPr>
        <p:txBody>
          <a:bodyPr>
            <a:spAutoFit/>
          </a:bodyPr>
          <a:lstStyle/>
          <a:p>
            <a:r>
              <a:rPr lang="en-US" dirty="0" smtClean="0"/>
              <a:t>ART LUCERO</a:t>
            </a:r>
            <a:endParaRPr lang="en-US" dirty="0"/>
          </a:p>
          <a:p>
            <a:r>
              <a:rPr lang="en-US" dirty="0"/>
              <a:t>Phone: (575) 646-8159 Email: </a:t>
            </a:r>
            <a:r>
              <a:rPr lang="en-US" dirty="0">
                <a:hlinkClick r:id="rId3"/>
              </a:rPr>
              <a:t>artl@</a:t>
            </a:r>
            <a:r>
              <a:rPr lang="en-US" dirty="0" smtClean="0">
                <a:hlinkClick r:id="rId3"/>
              </a:rPr>
              <a:t>nmsu.edu</a:t>
            </a:r>
            <a:r>
              <a:rPr lang="en-US" dirty="0" smtClean="0"/>
              <a:t>  Recycling Business </a:t>
            </a:r>
            <a:r>
              <a:rPr lang="en-US" dirty="0"/>
              <a:t>Hours</a:t>
            </a:r>
          </a:p>
          <a:p>
            <a:r>
              <a:rPr lang="en-US" dirty="0"/>
              <a:t>Monday-Friday 6 am- 2 pm </a:t>
            </a:r>
          </a:p>
          <a:p>
            <a:r>
              <a:rPr lang="en-US" dirty="0"/>
              <a:t>Off weekends and holidays</a:t>
            </a:r>
          </a:p>
        </p:txBody>
      </p:sp>
      <p:sp>
        <p:nvSpPr>
          <p:cNvPr id="6" name="Rectangle 5"/>
          <p:cNvSpPr/>
          <p:nvPr/>
        </p:nvSpPr>
        <p:spPr>
          <a:xfrm>
            <a:off x="2673212" y="4536406"/>
            <a:ext cx="3295788" cy="1200329"/>
          </a:xfrm>
          <a:prstGeom prst="rect">
            <a:avLst/>
          </a:prstGeom>
          <a:solidFill>
            <a:schemeClr val="tx2">
              <a:lumMod val="20000"/>
              <a:lumOff val="80000"/>
            </a:schemeClr>
          </a:solidFill>
        </p:spPr>
        <p:txBody>
          <a:bodyPr wrap="square">
            <a:spAutoFit/>
          </a:bodyPr>
          <a:lstStyle/>
          <a:p>
            <a:r>
              <a:rPr lang="en-US" dirty="0"/>
              <a:t>Office Information</a:t>
            </a:r>
          </a:p>
          <a:p>
            <a:r>
              <a:rPr lang="en-US" dirty="0"/>
              <a:t>Hours of Operation</a:t>
            </a:r>
          </a:p>
          <a:p>
            <a:r>
              <a:rPr lang="en-US" dirty="0"/>
              <a:t>4:00 AM – 12:30 </a:t>
            </a:r>
            <a:r>
              <a:rPr lang="en-US" dirty="0" smtClean="0"/>
              <a:t>PM</a:t>
            </a:r>
            <a:endParaRPr lang="en-US" dirty="0"/>
          </a:p>
          <a:p>
            <a:r>
              <a:rPr lang="en-US" dirty="0"/>
              <a:t>Physical </a:t>
            </a:r>
            <a:r>
              <a:rPr lang="en-US" dirty="0" smtClean="0"/>
              <a:t>Location 1530 </a:t>
            </a:r>
            <a:r>
              <a:rPr lang="en-US" dirty="0"/>
              <a:t>Wells St.</a:t>
            </a:r>
          </a:p>
        </p:txBody>
      </p:sp>
    </p:spTree>
    <p:extLst>
      <p:ext uri="{BB962C8B-B14F-4D97-AF65-F5344CB8AC3E}">
        <p14:creationId xmlns:p14="http://schemas.microsoft.com/office/powerpoint/2010/main" val="19399143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Recycling Services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Implementation </a:t>
            </a:r>
            <a:r>
              <a:rPr lang="en-US" dirty="0"/>
              <a:t>of a comprehensive recycling effort has resulted in substantial amounts of paper, metal, and organic materials being diverted from the campus waste stream.  Aggie Recycling provides the following services:</a:t>
            </a:r>
          </a:p>
          <a:p>
            <a:r>
              <a:rPr lang="en-US" dirty="0"/>
              <a:t>Containers for the collection of recyclables</a:t>
            </a:r>
          </a:p>
          <a:p>
            <a:r>
              <a:rPr lang="en-US" dirty="0"/>
              <a:t>Weekly pick-ups</a:t>
            </a:r>
          </a:p>
          <a:p>
            <a:r>
              <a:rPr lang="en-US" dirty="0"/>
              <a:t>Special pickups as needed</a:t>
            </a:r>
          </a:p>
          <a:p>
            <a:r>
              <a:rPr lang="en-US" dirty="0"/>
              <a:t>Drop-offs accepted</a:t>
            </a:r>
          </a:p>
          <a:p>
            <a:r>
              <a:rPr lang="en-US" dirty="0"/>
              <a:t>(Recycling Center located across from the Bookstore Warehouse)</a:t>
            </a:r>
          </a:p>
          <a:p>
            <a:r>
              <a:rPr lang="en-US" dirty="0"/>
              <a:t>Organics Recycling</a:t>
            </a:r>
          </a:p>
          <a:p>
            <a:pPr marL="0" indent="0">
              <a:buNone/>
            </a:pPr>
            <a:endParaRPr lang="en-US" dirty="0"/>
          </a:p>
        </p:txBody>
      </p:sp>
    </p:spTree>
    <p:extLst>
      <p:ext uri="{BB962C8B-B14F-4D97-AF65-F5344CB8AC3E}">
        <p14:creationId xmlns:p14="http://schemas.microsoft.com/office/powerpoint/2010/main" val="28726246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Begin HORIVERT with a top down negotiation</a:t>
            </a:r>
            <a:endParaRPr lang="en-US" dirty="0"/>
          </a:p>
        </p:txBody>
      </p:sp>
      <p:sp>
        <p:nvSpPr>
          <p:cNvPr id="3" name="Content Placeholder 2"/>
          <p:cNvSpPr>
            <a:spLocks noGrp="1"/>
          </p:cNvSpPr>
          <p:nvPr>
            <p:ph idx="1"/>
          </p:nvPr>
        </p:nvSpPr>
        <p:spPr>
          <a:xfrm>
            <a:off x="627573" y="1600200"/>
            <a:ext cx="8229600" cy="4525963"/>
          </a:xfrm>
        </p:spPr>
        <p:txBody>
          <a:bodyPr>
            <a:normAutofit fontScale="92500" lnSpcReduction="10000"/>
          </a:bodyPr>
          <a:lstStyle/>
          <a:p>
            <a:r>
              <a:rPr lang="en-US" dirty="0" smtClean="0"/>
              <a:t>E.g. Sent Art Lucero, recycling manager, a summary of the situation, and the project</a:t>
            </a:r>
          </a:p>
          <a:p>
            <a:r>
              <a:rPr lang="en-US" dirty="0" smtClean="0"/>
              <a:t>This is working through the university HIERARCHICAL CHANNELS (</a:t>
            </a:r>
            <a:r>
              <a:rPr lang="en-US" dirty="0" err="1" smtClean="0"/>
              <a:t>decending</a:t>
            </a:r>
            <a:r>
              <a:rPr lang="en-US" dirty="0" smtClean="0"/>
              <a:t> approach)</a:t>
            </a:r>
          </a:p>
          <a:p>
            <a:r>
              <a:rPr lang="en-US" dirty="0" smtClean="0"/>
              <a:t>The bottom up (ascending) approach is to work with students, janitors, staff, faculty, and the executive committee (dean, associate dean, development officer, &amp; department heads, etc.) of the Business College</a:t>
            </a:r>
          </a:p>
          <a:p>
            <a:r>
              <a:rPr lang="en-US" dirty="0" smtClean="0"/>
              <a:t>HORIVERT links the </a:t>
            </a:r>
            <a:r>
              <a:rPr lang="en-US" dirty="0" err="1" smtClean="0"/>
              <a:t>decending</a:t>
            </a:r>
            <a:r>
              <a:rPr lang="en-US" dirty="0" smtClean="0"/>
              <a:t> and the ascending</a:t>
            </a:r>
            <a:endParaRPr lang="en-US" dirty="0"/>
          </a:p>
        </p:txBody>
      </p:sp>
    </p:spTree>
    <p:extLst>
      <p:ext uri="{BB962C8B-B14F-4D97-AF65-F5344CB8AC3E}">
        <p14:creationId xmlns:p14="http://schemas.microsoft.com/office/powerpoint/2010/main" val="2474078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Horizontal/Vertical Action</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Horizontal Action </a:t>
            </a:r>
            <a:r>
              <a:rPr lang="mr-IN" dirty="0" smtClean="0"/>
              <a:t>–</a:t>
            </a:r>
            <a:r>
              <a:rPr lang="en-US" dirty="0" smtClean="0"/>
              <a:t> involves the Executive Management Team of Recycling at NMSU (VP &amp; Associate VP for Facilities &amp; Services Glen Haubold; Recycling Manager Art Lucero; joni newcomer (Manager Office of Sustainability, &amp; Chair of Sustainability Council) in a HORIZONTAL DIAGNOSIS focus group see </a:t>
            </a:r>
            <a:r>
              <a:rPr lang="en-US" dirty="0" smtClean="0">
                <a:hlinkClick r:id="rId3"/>
              </a:rPr>
              <a:t>SOURCE</a:t>
            </a:r>
            <a:endParaRPr lang="en-US" dirty="0" smtClean="0"/>
          </a:p>
          <a:p>
            <a:r>
              <a:rPr lang="en-US" b="1" dirty="0" smtClean="0"/>
              <a:t>Vertical Action </a:t>
            </a:r>
            <a:r>
              <a:rPr lang="mr-IN" dirty="0" smtClean="0"/>
              <a:t>–</a:t>
            </a:r>
            <a:r>
              <a:rPr lang="en-US" dirty="0" smtClean="0"/>
              <a:t> involves at least two units (e.g. Business College Administration, Faculty, Staff, &amp; Business Students). VERTICAL DIAGNOSIS Focus group in each of 3 buildings of Business College.</a:t>
            </a:r>
            <a:endParaRPr lang="en-US" dirty="0"/>
          </a:p>
        </p:txBody>
      </p:sp>
    </p:spTree>
    <p:extLst>
      <p:ext uri="{BB962C8B-B14F-4D97-AF65-F5344CB8AC3E}">
        <p14:creationId xmlns:p14="http://schemas.microsoft.com/office/powerpoint/2010/main" val="335749930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rgbClr val="FF0000"/>
                </a:solidFill>
              </a:rPr>
              <a:t>Progressive involvement of actors in Diagnosis, Project Design, Implementation, and Evaluation (DPIE)</a:t>
            </a:r>
            <a:endParaRPr lang="en-US" sz="2800" b="1" dirty="0">
              <a:solidFill>
                <a:srgbClr val="FF0000"/>
              </a:solidFill>
            </a:endParaRPr>
          </a:p>
        </p:txBody>
      </p:sp>
      <p:sp>
        <p:nvSpPr>
          <p:cNvPr id="3" name="Content Placeholder 2"/>
          <p:cNvSpPr>
            <a:spLocks noGrp="1"/>
          </p:cNvSpPr>
          <p:nvPr>
            <p:ph idx="1"/>
          </p:nvPr>
        </p:nvSpPr>
        <p:spPr/>
        <p:txBody>
          <a:bodyPr/>
          <a:lstStyle/>
          <a:p>
            <a:r>
              <a:rPr lang="en-US" dirty="0" smtClean="0"/>
              <a:t>Several DPIEs crates a “</a:t>
            </a:r>
            <a:r>
              <a:rPr lang="en-US" i="1" dirty="0" smtClean="0"/>
              <a:t>ripple-through </a:t>
            </a:r>
            <a:r>
              <a:rPr lang="en-US" dirty="0" smtClean="0"/>
              <a:t>process” (p. 103), a series of experiments to bring about wider results</a:t>
            </a:r>
          </a:p>
          <a:p>
            <a:r>
              <a:rPr lang="en-US" dirty="0" smtClean="0"/>
              <a:t>Progressive extension of their fields and involvement of actors, structured into stages</a:t>
            </a:r>
          </a:p>
          <a:p>
            <a:r>
              <a:rPr lang="en-US" dirty="0" smtClean="0"/>
              <a:t>Bring about greater economy of scale</a:t>
            </a:r>
          </a:p>
          <a:p>
            <a:r>
              <a:rPr lang="en-US" dirty="0" smtClean="0"/>
              <a:t>Promoting more internal dissemination</a:t>
            </a:r>
            <a:endParaRPr lang="en-US" dirty="0"/>
          </a:p>
        </p:txBody>
      </p:sp>
    </p:spTree>
    <p:extLst>
      <p:ext uri="{BB962C8B-B14F-4D97-AF65-F5344CB8AC3E}">
        <p14:creationId xmlns:p14="http://schemas.microsoft.com/office/powerpoint/2010/main" val="12802027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RAPID INTERVENTION RHYTHMS</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Horivert </a:t>
            </a:r>
            <a:r>
              <a:rPr lang="mr-IN" dirty="0" smtClean="0"/>
              <a:t>–</a:t>
            </a:r>
            <a:r>
              <a:rPr lang="en-US" dirty="0" smtClean="0"/>
              <a:t> diagnostic focus groups, develop the priority of the project, and the involvements in the intervention experiments.</a:t>
            </a:r>
          </a:p>
          <a:p>
            <a:r>
              <a:rPr lang="en-US" dirty="0" smtClean="0"/>
              <a:t>Several DPIEs in rapid succession develop the momentum of the intervention in number of pilot actions</a:t>
            </a:r>
          </a:p>
          <a:p>
            <a:endParaRPr lang="en-US" dirty="0"/>
          </a:p>
        </p:txBody>
      </p:sp>
    </p:spTree>
    <p:extLst>
      <p:ext uri="{BB962C8B-B14F-4D97-AF65-F5344CB8AC3E}">
        <p14:creationId xmlns:p14="http://schemas.microsoft.com/office/powerpoint/2010/main" val="30735227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2392"/>
          </a:xfrm>
        </p:spPr>
        <p:txBody>
          <a:bodyPr>
            <a:normAutofit fontScale="90000"/>
          </a:bodyPr>
          <a:lstStyle/>
          <a:p>
            <a:r>
              <a:rPr lang="en-US" dirty="0" smtClean="0"/>
              <a:t>Arizona State RECYCLING PROGRAM</a:t>
            </a:r>
            <a:endParaRPr lang="en-US" dirty="0"/>
          </a:p>
        </p:txBody>
      </p:sp>
      <p:sp>
        <p:nvSpPr>
          <p:cNvPr id="3" name="Content Placeholder 2"/>
          <p:cNvSpPr>
            <a:spLocks noGrp="1"/>
          </p:cNvSpPr>
          <p:nvPr>
            <p:ph idx="1"/>
          </p:nvPr>
        </p:nvSpPr>
        <p:spPr>
          <a:xfrm>
            <a:off x="247815" y="960352"/>
            <a:ext cx="8658050" cy="5638198"/>
          </a:xfrm>
        </p:spPr>
        <p:txBody>
          <a:bodyPr>
            <a:normAutofit fontScale="92500" lnSpcReduction="20000"/>
          </a:bodyPr>
          <a:lstStyle/>
          <a:p>
            <a:r>
              <a:rPr lang="en-US" u="sng" dirty="0" smtClean="0">
                <a:hlinkClick r:id="rId2"/>
              </a:rPr>
              <a:t>Compost</a:t>
            </a:r>
            <a:r>
              <a:rPr lang="en-US" u="sng" dirty="0">
                <a:hlinkClick r:id="rId2"/>
              </a:rPr>
              <a:t> – If you want to coordinate a composting program in your unit, </a:t>
            </a:r>
            <a:r>
              <a:rPr lang="en-US" u="sng" dirty="0">
                <a:hlinkClick r:id="rId3"/>
              </a:rPr>
              <a:t>submit a request. </a:t>
            </a:r>
          </a:p>
          <a:p>
            <a:r>
              <a:rPr lang="en-US" dirty="0"/>
              <a:t>Ensure your office has recycling signs and labels (link to sign page).</a:t>
            </a:r>
          </a:p>
          <a:p>
            <a:r>
              <a:rPr lang="en-US" dirty="0"/>
              <a:t>Lead an </a:t>
            </a:r>
            <a:r>
              <a:rPr lang="en-US" u="sng" dirty="0">
                <a:hlinkClick r:id="rId4"/>
              </a:rPr>
              <a:t>office cleanout.</a:t>
            </a:r>
          </a:p>
          <a:p>
            <a:r>
              <a:rPr lang="en-US" dirty="0"/>
              <a:t>Pair recycling and landfill bins side-by-side. Fill out a </a:t>
            </a:r>
            <a:r>
              <a:rPr lang="en-US" u="sng" dirty="0">
                <a:hlinkClick r:id="rId3"/>
              </a:rPr>
              <a:t>request form for additional blue bins.</a:t>
            </a:r>
          </a:p>
          <a:p>
            <a:r>
              <a:rPr lang="en-US" dirty="0"/>
              <a:t>Participate in the commingled </a:t>
            </a:r>
            <a:r>
              <a:rPr lang="en-US" u="sng" dirty="0">
                <a:hlinkClick r:id="rId5"/>
              </a:rPr>
              <a:t>recycling program.</a:t>
            </a:r>
          </a:p>
          <a:p>
            <a:r>
              <a:rPr lang="en-US" dirty="0"/>
              <a:t>Place a </a:t>
            </a:r>
            <a:r>
              <a:rPr lang="en-US" u="sng" dirty="0">
                <a:hlinkClick r:id="rId5"/>
              </a:rPr>
              <a:t>Blue bag in common areas to collect specialty items.</a:t>
            </a:r>
          </a:p>
          <a:p>
            <a:r>
              <a:rPr lang="en-US" dirty="0"/>
              <a:t>Sign up for secured document </a:t>
            </a:r>
            <a:r>
              <a:rPr lang="en-US" u="sng" dirty="0"/>
              <a:t>shredding and recycling</a:t>
            </a:r>
            <a:r>
              <a:rPr lang="en-US" u="sng" dirty="0" smtClean="0"/>
              <a:t>.</a:t>
            </a:r>
            <a:endParaRPr lang="en-US" u="sng" dirty="0"/>
          </a:p>
        </p:txBody>
      </p:sp>
    </p:spTree>
    <p:extLst>
      <p:ext uri="{BB962C8B-B14F-4D97-AF65-F5344CB8AC3E}">
        <p14:creationId xmlns:p14="http://schemas.microsoft.com/office/powerpoint/2010/main" val="2152968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8861"/>
          </a:xfrm>
        </p:spPr>
        <p:txBody>
          <a:bodyPr>
            <a:noAutofit/>
          </a:bodyPr>
          <a:lstStyle/>
          <a:p>
            <a:r>
              <a:rPr lang="en-US" sz="2800" dirty="0" smtClean="0">
                <a:solidFill>
                  <a:srgbClr val="FF0000"/>
                </a:solidFill>
              </a:rPr>
              <a:t>Come up with recycling ideas for NMSU</a:t>
            </a:r>
            <a:endParaRPr lang="en-US" sz="2800" dirty="0">
              <a:solidFill>
                <a:srgbClr val="FF0000"/>
              </a:solidFill>
            </a:endParaRPr>
          </a:p>
        </p:txBody>
      </p:sp>
      <p:sp>
        <p:nvSpPr>
          <p:cNvPr id="3" name="Content Placeholder 2"/>
          <p:cNvSpPr>
            <a:spLocks noGrp="1"/>
          </p:cNvSpPr>
          <p:nvPr>
            <p:ph idx="1"/>
          </p:nvPr>
        </p:nvSpPr>
        <p:spPr>
          <a:xfrm>
            <a:off x="457200" y="903170"/>
            <a:ext cx="8229600" cy="4525963"/>
          </a:xfrm>
        </p:spPr>
        <p:txBody>
          <a:bodyPr/>
          <a:lstStyle/>
          <a:p>
            <a:pPr marL="514350" indent="-514350">
              <a:buAutoNum type="arabicPeriod"/>
            </a:pPr>
            <a:r>
              <a:rPr lang="en-US" dirty="0" smtClean="0"/>
              <a:t>Recycling inspector gives out OOPS tags for classrooms and buildings with recyclable contamination</a:t>
            </a:r>
          </a:p>
          <a:p>
            <a:pPr marL="514350" indent="-514350">
              <a:buAutoNum type="arabicPeriod"/>
            </a:pPr>
            <a:r>
              <a:rPr lang="en-US" dirty="0" smtClean="0"/>
              <a:t>Replace the Waste-bins in classrooms with color coded recycling system E.G.</a:t>
            </a:r>
            <a:endParaRPr lang="en-US" dirty="0"/>
          </a:p>
        </p:txBody>
      </p:sp>
      <p:pic>
        <p:nvPicPr>
          <p:cNvPr id="4" name="Picture 3"/>
          <p:cNvPicPr>
            <a:picLocks noChangeAspect="1"/>
          </p:cNvPicPr>
          <p:nvPr/>
        </p:nvPicPr>
        <p:blipFill>
          <a:blip r:embed="rId2"/>
          <a:stretch>
            <a:fillRect/>
          </a:stretch>
        </p:blipFill>
        <p:spPr>
          <a:xfrm>
            <a:off x="2520453" y="3580166"/>
            <a:ext cx="4916751" cy="3277834"/>
          </a:xfrm>
          <a:prstGeom prst="rect">
            <a:avLst/>
          </a:prstGeom>
        </p:spPr>
      </p:pic>
    </p:spTree>
    <p:extLst>
      <p:ext uri="{BB962C8B-B14F-4D97-AF65-F5344CB8AC3E}">
        <p14:creationId xmlns:p14="http://schemas.microsoft.com/office/powerpoint/2010/main" val="2907670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7870" y="-22498"/>
            <a:ext cx="5733376" cy="6858000"/>
          </a:xfrm>
          <a:prstGeom prst="rect">
            <a:avLst/>
          </a:prstGeom>
        </p:spPr>
      </p:pic>
    </p:spTree>
    <p:extLst>
      <p:ext uri="{BB962C8B-B14F-4D97-AF65-F5344CB8AC3E}">
        <p14:creationId xmlns:p14="http://schemas.microsoft.com/office/powerpoint/2010/main" val="394829287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color coded bin systems</a:t>
            </a:r>
            <a:endParaRPr lang="en-US" dirty="0"/>
          </a:p>
        </p:txBody>
      </p:sp>
      <p:pic>
        <p:nvPicPr>
          <p:cNvPr id="4" name="Picture 3"/>
          <p:cNvPicPr>
            <a:picLocks noChangeAspect="1"/>
          </p:cNvPicPr>
          <p:nvPr/>
        </p:nvPicPr>
        <p:blipFill>
          <a:blip r:embed="rId2"/>
          <a:stretch>
            <a:fillRect/>
          </a:stretch>
        </p:blipFill>
        <p:spPr>
          <a:xfrm>
            <a:off x="3154792" y="1610914"/>
            <a:ext cx="5989208" cy="2495504"/>
          </a:xfrm>
          <a:prstGeom prst="rect">
            <a:avLst/>
          </a:prstGeom>
        </p:spPr>
      </p:pic>
      <p:pic>
        <p:nvPicPr>
          <p:cNvPr id="5" name="Picture 4"/>
          <p:cNvPicPr>
            <a:picLocks noChangeAspect="1"/>
          </p:cNvPicPr>
          <p:nvPr/>
        </p:nvPicPr>
        <p:blipFill>
          <a:blip r:embed="rId3"/>
          <a:stretch>
            <a:fillRect/>
          </a:stretch>
        </p:blipFill>
        <p:spPr>
          <a:xfrm>
            <a:off x="0" y="4318000"/>
            <a:ext cx="3469415" cy="2312943"/>
          </a:xfrm>
          <a:prstGeom prst="rect">
            <a:avLst/>
          </a:prstGeom>
        </p:spPr>
      </p:pic>
      <p:pic>
        <p:nvPicPr>
          <p:cNvPr id="7" name="Picture 6"/>
          <p:cNvPicPr>
            <a:picLocks noChangeAspect="1"/>
          </p:cNvPicPr>
          <p:nvPr/>
        </p:nvPicPr>
        <p:blipFill>
          <a:blip r:embed="rId4"/>
          <a:stretch>
            <a:fillRect/>
          </a:stretch>
        </p:blipFill>
        <p:spPr>
          <a:xfrm>
            <a:off x="3685269" y="4318000"/>
            <a:ext cx="5422900" cy="1955800"/>
          </a:xfrm>
          <a:prstGeom prst="rect">
            <a:avLst/>
          </a:prstGeom>
        </p:spPr>
      </p:pic>
    </p:spTree>
    <p:extLst>
      <p:ext uri="{BB962C8B-B14F-4D97-AF65-F5344CB8AC3E}">
        <p14:creationId xmlns:p14="http://schemas.microsoft.com/office/powerpoint/2010/main" val="219489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smtClean="0">
                <a:solidFill>
                  <a:srgbClr val="FF0000"/>
                </a:solidFill>
              </a:rPr>
              <a:t>Colorado State University RECYCLING SYSTEM</a:t>
            </a:r>
            <a:endParaRPr lang="en-US" sz="3200" dirty="0">
              <a:solidFill>
                <a:srgbClr val="FF0000"/>
              </a:solidFill>
            </a:endParaRPr>
          </a:p>
        </p:txBody>
      </p:sp>
      <p:pic>
        <p:nvPicPr>
          <p:cNvPr id="4" name="Picture 3"/>
          <p:cNvPicPr>
            <a:picLocks noChangeAspect="1"/>
          </p:cNvPicPr>
          <p:nvPr/>
        </p:nvPicPr>
        <p:blipFill>
          <a:blip r:embed="rId2"/>
          <a:stretch>
            <a:fillRect/>
          </a:stretch>
        </p:blipFill>
        <p:spPr>
          <a:xfrm>
            <a:off x="0" y="762000"/>
            <a:ext cx="9144000" cy="6096000"/>
          </a:xfrm>
          <a:prstGeom prst="rect">
            <a:avLst/>
          </a:prstGeom>
        </p:spPr>
      </p:pic>
    </p:spTree>
    <p:extLst>
      <p:ext uri="{BB962C8B-B14F-4D97-AF65-F5344CB8AC3E}">
        <p14:creationId xmlns:p14="http://schemas.microsoft.com/office/powerpoint/2010/main" val="1185081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ASU BLUE BIN PAGE &amp; COLOR CODED BIN SYSTEM</a:t>
            </a:r>
            <a:endParaRPr lang="en-US" dirty="0"/>
          </a:p>
        </p:txBody>
      </p:sp>
      <p:sp>
        <p:nvSpPr>
          <p:cNvPr id="3" name="Content Placeholder 2"/>
          <p:cNvSpPr>
            <a:spLocks noGrp="1"/>
          </p:cNvSpPr>
          <p:nvPr>
            <p:ph idx="1"/>
          </p:nvPr>
        </p:nvSpPr>
        <p:spPr>
          <a:xfrm>
            <a:off x="457200" y="1600201"/>
            <a:ext cx="8229600" cy="831660"/>
          </a:xfrm>
        </p:spPr>
        <p:txBody>
          <a:bodyPr/>
          <a:lstStyle/>
          <a:p>
            <a:r>
              <a:rPr lang="en-US" dirty="0">
                <a:hlinkClick r:id="rId2"/>
              </a:rPr>
              <a:t>https://cfo.asu.edu/blue-</a:t>
            </a:r>
            <a:r>
              <a:rPr lang="en-US" dirty="0" smtClean="0">
                <a:hlinkClick r:id="rId2"/>
              </a:rPr>
              <a:t>bin</a:t>
            </a:r>
            <a:r>
              <a:rPr lang="en-US" dirty="0" smtClean="0"/>
              <a:t> </a:t>
            </a:r>
            <a:endParaRPr lang="en-US" dirty="0"/>
          </a:p>
        </p:txBody>
      </p:sp>
      <p:pic>
        <p:nvPicPr>
          <p:cNvPr id="4" name="Picture 3"/>
          <p:cNvPicPr>
            <a:picLocks noChangeAspect="1"/>
          </p:cNvPicPr>
          <p:nvPr/>
        </p:nvPicPr>
        <p:blipFill>
          <a:blip r:embed="rId3"/>
          <a:stretch>
            <a:fillRect/>
          </a:stretch>
        </p:blipFill>
        <p:spPr>
          <a:xfrm>
            <a:off x="175948" y="2181610"/>
            <a:ext cx="3663471" cy="2744067"/>
          </a:xfrm>
          <a:prstGeom prst="rect">
            <a:avLst/>
          </a:prstGeom>
        </p:spPr>
      </p:pic>
      <p:sp>
        <p:nvSpPr>
          <p:cNvPr id="6" name="TextBox 5"/>
          <p:cNvSpPr txBox="1"/>
          <p:nvPr/>
        </p:nvSpPr>
        <p:spPr>
          <a:xfrm>
            <a:off x="4538119" y="2431861"/>
            <a:ext cx="3376484" cy="646331"/>
          </a:xfrm>
          <a:prstGeom prst="rect">
            <a:avLst/>
          </a:prstGeom>
          <a:noFill/>
        </p:spPr>
        <p:txBody>
          <a:bodyPr wrap="square" rtlCol="0">
            <a:spAutoFit/>
          </a:bodyPr>
          <a:lstStyle/>
          <a:p>
            <a:r>
              <a:rPr lang="en-US" dirty="0" smtClean="0"/>
              <a:t>Get a clearer signage system at NMSU for recycling</a:t>
            </a:r>
            <a:endParaRPr lang="en-US" dirty="0"/>
          </a:p>
        </p:txBody>
      </p:sp>
    </p:spTree>
    <p:extLst>
      <p:ext uri="{BB962C8B-B14F-4D97-AF65-F5344CB8AC3E}">
        <p14:creationId xmlns:p14="http://schemas.microsoft.com/office/powerpoint/2010/main" val="1220064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p:cNvPicPr>
            <a:picLocks noGrp="1" noChangeAspect="1"/>
          </p:cNvPicPr>
          <p:nvPr>
            <p:ph sz="half" idx="4294967295"/>
          </p:nvPr>
        </p:nvPicPr>
        <p:blipFill>
          <a:blip r:embed="rId2"/>
          <a:srcRect l="4513" r="4513"/>
          <a:stretch>
            <a:fillRect/>
          </a:stretch>
        </p:blipFill>
        <p:spPr>
          <a:xfrm>
            <a:off x="1443331" y="447907"/>
            <a:ext cx="6734576" cy="5876944"/>
          </a:xfrm>
          <a:prstGeom prst="rect">
            <a:avLst/>
          </a:prstGeom>
        </p:spPr>
      </p:pic>
    </p:spTree>
    <p:extLst>
      <p:ext uri="{BB962C8B-B14F-4D97-AF65-F5344CB8AC3E}">
        <p14:creationId xmlns:p14="http://schemas.microsoft.com/office/powerpoint/2010/main" val="8940884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755069"/>
          </a:xfrm>
          <a:prstGeom prst="rect">
            <a:avLst/>
          </a:prstGeom>
          <a:noFill/>
          <a:ln>
            <a:noFill/>
          </a:ln>
        </p:spPr>
      </p:pic>
    </p:spTree>
    <p:extLst>
      <p:ext uri="{BB962C8B-B14F-4D97-AF65-F5344CB8AC3E}">
        <p14:creationId xmlns:p14="http://schemas.microsoft.com/office/powerpoint/2010/main" val="20711796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BEFORE </a:t>
            </a:r>
            <a:r>
              <a:rPr lang="mr-IN" dirty="0" smtClean="0"/>
              <a:t>–</a:t>
            </a:r>
            <a:r>
              <a:rPr lang="en-US" dirty="0" smtClean="0"/>
              <a:t> stations like this on 1</a:t>
            </a:r>
            <a:r>
              <a:rPr lang="en-US" baseline="30000" dirty="0" smtClean="0"/>
              <a:t>st</a:t>
            </a:r>
            <a:r>
              <a:rPr lang="en-US" dirty="0" smtClean="0"/>
              <a:t> &amp; 3</a:t>
            </a:r>
            <a:r>
              <a:rPr lang="en-US" baseline="30000" dirty="0" smtClean="0"/>
              <a:t>rd</a:t>
            </a:r>
            <a:r>
              <a:rPr lang="en-US" dirty="0" smtClean="0"/>
              <a:t> floor Business Complex building</a:t>
            </a:r>
            <a:endParaRPr lang="en-US" dirty="0"/>
          </a:p>
        </p:txBody>
      </p:sp>
      <p:pic>
        <p:nvPicPr>
          <p:cNvPr id="4" name="Picture 3"/>
          <p:cNvPicPr>
            <a:picLocks noChangeAspect="1"/>
          </p:cNvPicPr>
          <p:nvPr/>
        </p:nvPicPr>
        <p:blipFill>
          <a:blip r:embed="rId2"/>
          <a:stretch>
            <a:fillRect/>
          </a:stretch>
        </p:blipFill>
        <p:spPr>
          <a:xfrm>
            <a:off x="923372" y="1936194"/>
            <a:ext cx="7799040" cy="4045192"/>
          </a:xfrm>
          <a:prstGeom prst="rect">
            <a:avLst/>
          </a:prstGeom>
        </p:spPr>
      </p:pic>
      <p:sp>
        <p:nvSpPr>
          <p:cNvPr id="5" name="TextBox 4"/>
          <p:cNvSpPr txBox="1"/>
          <p:nvPr/>
        </p:nvSpPr>
        <p:spPr>
          <a:xfrm>
            <a:off x="1140210" y="5981386"/>
            <a:ext cx="6845899" cy="369332"/>
          </a:xfrm>
          <a:prstGeom prst="rect">
            <a:avLst/>
          </a:prstGeom>
          <a:noFill/>
        </p:spPr>
        <p:txBody>
          <a:bodyPr wrap="square" rtlCol="0">
            <a:spAutoFit/>
          </a:bodyPr>
          <a:lstStyle/>
          <a:p>
            <a:r>
              <a:rPr lang="en-US" dirty="0" smtClean="0"/>
              <a:t>Sep 11 2018 Photo of Hadley Hall basement 4 bin recycling station</a:t>
            </a:r>
            <a:endParaRPr lang="en-US" dirty="0"/>
          </a:p>
        </p:txBody>
      </p:sp>
    </p:spTree>
    <p:extLst>
      <p:ext uri="{BB962C8B-B14F-4D97-AF65-F5344CB8AC3E}">
        <p14:creationId xmlns:p14="http://schemas.microsoft.com/office/powerpoint/2010/main" val="18330507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325562"/>
          </a:xfrm>
        </p:spPr>
        <p:txBody>
          <a:bodyPr>
            <a:noAutofit/>
          </a:bodyPr>
          <a:lstStyle/>
          <a:p>
            <a:r>
              <a:rPr lang="en-US" sz="3200" b="1" dirty="0" smtClean="0">
                <a:solidFill>
                  <a:schemeClr val="accent3">
                    <a:lumMod val="50000"/>
                  </a:schemeClr>
                </a:solidFill>
              </a:rPr>
              <a:t>AESTHETIC NARRATIVE of ‘Beauty’ versus Counternarrative ‘Recycling functional and Green</a:t>
            </a:r>
            <a:endParaRPr lang="en-US" sz="3200" b="1" dirty="0">
              <a:solidFill>
                <a:schemeClr val="accent3">
                  <a:lumMod val="50000"/>
                </a:schemeClr>
              </a:solidFill>
            </a:endParaRPr>
          </a:p>
        </p:txBody>
      </p:sp>
      <p:sp>
        <p:nvSpPr>
          <p:cNvPr id="3" name="Content Placeholder 2"/>
          <p:cNvSpPr>
            <a:spLocks noGrp="1"/>
          </p:cNvSpPr>
          <p:nvPr>
            <p:ph idx="1"/>
          </p:nvPr>
        </p:nvSpPr>
        <p:spPr>
          <a:xfrm>
            <a:off x="457200" y="1600200"/>
            <a:ext cx="8229600" cy="3356457"/>
          </a:xfrm>
        </p:spPr>
        <p:txBody>
          <a:bodyPr>
            <a:normAutofit lnSpcReduction="10000"/>
          </a:bodyPr>
          <a:lstStyle/>
          <a:p>
            <a:pPr marL="0" indent="0">
              <a:buNone/>
            </a:pPr>
            <a:r>
              <a:rPr lang="en-US" sz="2800" dirty="0" smtClean="0"/>
              <a:t>Across Campus in a growing number of buildings, the 4 BIN BIG BLUE recycling system is being dismantled, removed, reduced to two, one, or no recycling bins at all</a:t>
            </a:r>
          </a:p>
          <a:p>
            <a:pPr marL="0" indent="0">
              <a:buNone/>
            </a:pPr>
            <a:r>
              <a:rPr lang="en-US" sz="2800" dirty="0" smtClean="0"/>
              <a:t>Spoke to </a:t>
            </a:r>
            <a:r>
              <a:rPr lang="en-US" sz="2800" dirty="0" err="1" smtClean="0"/>
              <a:t>Recycing</a:t>
            </a:r>
            <a:r>
              <a:rPr lang="en-US" sz="2800" dirty="0" smtClean="0"/>
              <a:t> managers and workers -</a:t>
            </a:r>
            <a:r>
              <a:rPr lang="en-US" sz="2800" dirty="0" smtClean="0">
                <a:sym typeface="Wingdings"/>
              </a:rPr>
              <a:t> Building Monitors in Business College telling them to dismantle the ‘recycling eyesore’ to beautify college for students and visitors</a:t>
            </a:r>
            <a:endParaRPr lang="en-US" sz="2800" dirty="0"/>
          </a:p>
        </p:txBody>
      </p:sp>
      <p:pic>
        <p:nvPicPr>
          <p:cNvPr id="4" name="Picture 3"/>
          <p:cNvPicPr>
            <a:picLocks noChangeAspect="1"/>
          </p:cNvPicPr>
          <p:nvPr/>
        </p:nvPicPr>
        <p:blipFill>
          <a:blip r:embed="rId2"/>
          <a:stretch>
            <a:fillRect/>
          </a:stretch>
        </p:blipFill>
        <p:spPr>
          <a:xfrm>
            <a:off x="457200" y="4956657"/>
            <a:ext cx="6480351" cy="1750320"/>
          </a:xfrm>
          <a:prstGeom prst="rect">
            <a:avLst/>
          </a:prstGeom>
        </p:spPr>
      </p:pic>
      <p:sp>
        <p:nvSpPr>
          <p:cNvPr id="5" name="TextBox 4"/>
          <p:cNvSpPr txBox="1"/>
          <p:nvPr/>
        </p:nvSpPr>
        <p:spPr>
          <a:xfrm>
            <a:off x="6923342" y="4956657"/>
            <a:ext cx="1920569" cy="646331"/>
          </a:xfrm>
          <a:prstGeom prst="rect">
            <a:avLst/>
          </a:prstGeom>
          <a:noFill/>
        </p:spPr>
        <p:txBody>
          <a:bodyPr wrap="square" rtlCol="0">
            <a:spAutoFit/>
          </a:bodyPr>
          <a:lstStyle/>
          <a:p>
            <a:r>
              <a:rPr lang="en-US" b="1" dirty="0" smtClean="0">
                <a:solidFill>
                  <a:srgbClr val="4F6228"/>
                </a:solidFill>
              </a:rPr>
              <a:t> </a:t>
            </a:r>
            <a:r>
              <a:rPr lang="en-US" b="1" dirty="0" smtClean="0">
                <a:solidFill>
                  <a:srgbClr val="4F6228"/>
                </a:solidFill>
                <a:sym typeface="Wingdings"/>
              </a:rPr>
              <a:t> </a:t>
            </a:r>
            <a:r>
              <a:rPr lang="en-US" b="1" dirty="0" smtClean="0">
                <a:solidFill>
                  <a:srgbClr val="4F6228"/>
                </a:solidFill>
              </a:rPr>
              <a:t>IS THIS UGLY OR BEAUTIFUL</a:t>
            </a:r>
            <a:endParaRPr lang="en-US" b="1" dirty="0">
              <a:solidFill>
                <a:srgbClr val="4F6228"/>
              </a:solidFill>
            </a:endParaRPr>
          </a:p>
        </p:txBody>
      </p:sp>
    </p:spTree>
    <p:extLst>
      <p:ext uri="{BB962C8B-B14F-4D97-AF65-F5344CB8AC3E}">
        <p14:creationId xmlns:p14="http://schemas.microsoft.com/office/powerpoint/2010/main" val="70798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988292" cy="1240511"/>
          </a:xfrm>
        </p:spPr>
        <p:txBody>
          <a:bodyPr>
            <a:noAutofit/>
          </a:bodyPr>
          <a:lstStyle/>
          <a:p>
            <a:r>
              <a:rPr lang="en-US" sz="2400" b="1" dirty="0" smtClean="0">
                <a:solidFill>
                  <a:srgbClr val="FF0000"/>
                </a:solidFill>
              </a:rPr>
              <a:t>THE NOW of Business Complex building with bins moves 1</a:t>
            </a:r>
            <a:r>
              <a:rPr lang="en-US" sz="2400" b="1" baseline="30000" dirty="0" smtClean="0">
                <a:solidFill>
                  <a:srgbClr val="FF0000"/>
                </a:solidFill>
              </a:rPr>
              <a:t>st</a:t>
            </a:r>
            <a:r>
              <a:rPr lang="en-US" sz="2400" b="1" dirty="0" smtClean="0">
                <a:solidFill>
                  <a:srgbClr val="FF0000"/>
                </a:solidFill>
              </a:rPr>
              <a:t> floor lobby and third floor locations to beneath the first floor stairwell &amp; no such stations in Guthrie or Domenici buildings</a:t>
            </a:r>
            <a:endParaRPr lang="en-US" sz="2400" b="1" dirty="0">
              <a:solidFill>
                <a:srgbClr val="FF0000"/>
              </a:solidFill>
            </a:endParaRPr>
          </a:p>
        </p:txBody>
      </p:sp>
      <p:pic>
        <p:nvPicPr>
          <p:cNvPr id="5" name="Picture 4" descr="things tell a story at NMSU.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975" y="1240511"/>
            <a:ext cx="7307952" cy="5480964"/>
          </a:xfrm>
          <a:prstGeom prst="rect">
            <a:avLst/>
          </a:prstGeom>
        </p:spPr>
      </p:pic>
      <p:sp>
        <p:nvSpPr>
          <p:cNvPr id="3" name="Slide Number Placeholder 2"/>
          <p:cNvSpPr>
            <a:spLocks noGrp="1"/>
          </p:cNvSpPr>
          <p:nvPr>
            <p:ph type="sldNum" sz="quarter" idx="12"/>
          </p:nvPr>
        </p:nvSpPr>
        <p:spPr/>
        <p:txBody>
          <a:bodyPr/>
          <a:lstStyle/>
          <a:p>
            <a:fld id="{651FC063-5EA9-49AF-AFAF-D68C9E82B23B}" type="slidenum">
              <a:rPr lang="en-US" smtClean="0"/>
              <a:pPr/>
              <a:t>7</a:t>
            </a:fld>
            <a:endParaRPr lang="en-US"/>
          </a:p>
        </p:txBody>
      </p:sp>
      <p:sp>
        <p:nvSpPr>
          <p:cNvPr id="6" name="Oval Callout 5"/>
          <p:cNvSpPr/>
          <p:nvPr/>
        </p:nvSpPr>
        <p:spPr>
          <a:xfrm>
            <a:off x="7086306" y="3433900"/>
            <a:ext cx="2057694" cy="1630710"/>
          </a:xfrm>
          <a:prstGeom prst="wedgeEllipseCallout">
            <a:avLst>
              <a:gd name="adj1" fmla="val -114547"/>
              <a:gd name="adj2" fmla="val -153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290117" y="3731819"/>
            <a:ext cx="1853884" cy="830997"/>
          </a:xfrm>
          <a:prstGeom prst="rect">
            <a:avLst/>
          </a:prstGeom>
          <a:noFill/>
        </p:spPr>
        <p:txBody>
          <a:bodyPr wrap="square" rtlCol="0">
            <a:spAutoFit/>
          </a:bodyPr>
          <a:lstStyle/>
          <a:p>
            <a:pPr algn="ctr"/>
            <a:r>
              <a:rPr lang="en-US" sz="2400" b="1" dirty="0" smtClean="0"/>
              <a:t>THINGS TELL A STORY</a:t>
            </a:r>
          </a:p>
        </p:txBody>
      </p:sp>
      <p:sp>
        <p:nvSpPr>
          <p:cNvPr id="8" name="Oval Callout 7"/>
          <p:cNvSpPr/>
          <p:nvPr/>
        </p:nvSpPr>
        <p:spPr>
          <a:xfrm>
            <a:off x="3464765" y="4212691"/>
            <a:ext cx="2810222" cy="2143660"/>
          </a:xfrm>
          <a:prstGeom prst="wedgeEllipseCallout">
            <a:avLst>
              <a:gd name="adj1" fmla="val -88327"/>
              <a:gd name="adj2" fmla="val -3476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684187" y="4510610"/>
            <a:ext cx="2590801" cy="1815882"/>
          </a:xfrm>
          <a:prstGeom prst="rect">
            <a:avLst/>
          </a:prstGeom>
          <a:noFill/>
        </p:spPr>
        <p:txBody>
          <a:bodyPr wrap="square" rtlCol="0">
            <a:spAutoFit/>
          </a:bodyPr>
          <a:lstStyle/>
          <a:p>
            <a:pPr algn="ctr"/>
            <a:r>
              <a:rPr lang="en-US" sz="2800" b="1" dirty="0" smtClean="0"/>
              <a:t>Observe the Micro-Spaces of THINGS telling a story</a:t>
            </a:r>
          </a:p>
        </p:txBody>
      </p:sp>
    </p:spTree>
    <p:extLst>
      <p:ext uri="{BB962C8B-B14F-4D97-AF65-F5344CB8AC3E}">
        <p14:creationId xmlns:p14="http://schemas.microsoft.com/office/powerpoint/2010/main" val="1347715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HORIVERT?</a:t>
            </a:r>
            <a:endParaRPr lang="en-US" dirty="0"/>
          </a:p>
        </p:txBody>
      </p:sp>
      <p:sp>
        <p:nvSpPr>
          <p:cNvPr id="3" name="Content Placeholder 2"/>
          <p:cNvSpPr>
            <a:spLocks noGrp="1"/>
          </p:cNvSpPr>
          <p:nvPr>
            <p:ph idx="1"/>
          </p:nvPr>
        </p:nvSpPr>
        <p:spPr/>
        <p:txBody>
          <a:bodyPr/>
          <a:lstStyle/>
          <a:p>
            <a:pPr marL="0" indent="0">
              <a:buNone/>
            </a:pPr>
            <a:r>
              <a:rPr lang="en-US" dirty="0" smtClean="0"/>
              <a:t>It is a structured intervention method of in-depth, progressive transformation using DPIEs</a:t>
            </a:r>
          </a:p>
          <a:p>
            <a:pPr marL="0" indent="0">
              <a:buNone/>
            </a:pPr>
            <a:r>
              <a:rPr lang="en-US" dirty="0" smtClean="0"/>
              <a:t>SIMULTANEOUS Horizontal and Vertical action:</a:t>
            </a:r>
          </a:p>
          <a:p>
            <a:pPr marL="514350" indent="-514350">
              <a:buAutoNum type="arabicPeriod"/>
            </a:pPr>
            <a:r>
              <a:rPr lang="en-US" dirty="0" smtClean="0"/>
              <a:t>Negotiating the intervention with Top Management participation of NMSU</a:t>
            </a:r>
          </a:p>
          <a:p>
            <a:pPr marL="514350" indent="-514350">
              <a:buAutoNum type="arabicPeriod"/>
            </a:pPr>
            <a:r>
              <a:rPr lang="en-US" dirty="0" smtClean="0"/>
              <a:t>Adapting the intervention to the NMSU college structure, the facility &amp; services structure, and to student culture?</a:t>
            </a:r>
            <a:endParaRPr lang="en-US" dirty="0"/>
          </a:p>
        </p:txBody>
      </p:sp>
    </p:spTree>
    <p:extLst>
      <p:ext uri="{BB962C8B-B14F-4D97-AF65-F5344CB8AC3E}">
        <p14:creationId xmlns:p14="http://schemas.microsoft.com/office/powerpoint/2010/main" val="17725062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2005"/>
            <a:ext cx="9144000" cy="654735"/>
          </a:xfrm>
        </p:spPr>
        <p:txBody>
          <a:bodyPr>
            <a:normAutofit fontScale="90000"/>
          </a:bodyPr>
          <a:lstStyle/>
          <a:p>
            <a:r>
              <a:rPr lang="en-US" dirty="0" smtClean="0">
                <a:solidFill>
                  <a:srgbClr val="FF0000"/>
                </a:solidFill>
              </a:rPr>
              <a:t>The Working Organization of </a:t>
            </a:r>
            <a:r>
              <a:rPr lang="en-US" b="1" dirty="0" smtClean="0">
                <a:solidFill>
                  <a:srgbClr val="FF0000"/>
                </a:solidFill>
              </a:rPr>
              <a:t>Custodial and Solid Waste/Recycling</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dirty="0" smtClean="0"/>
              <a:t>Custodial </a:t>
            </a:r>
            <a:r>
              <a:rPr lang="en-US" dirty="0"/>
              <a:t>Services is responsible for the daily cleaning of our campus classrooms, offices, common areas, and entry ways. They also promote sustainability collecting the campus recycling from the common area collection points as well as the desk side collection in offices. If you would like more information about this group please contact Art Lucero at 646-8159 or visit the Custodial web page.</a:t>
            </a:r>
          </a:p>
        </p:txBody>
      </p:sp>
    </p:spTree>
    <p:extLst>
      <p:ext uri="{BB962C8B-B14F-4D97-AF65-F5344CB8AC3E}">
        <p14:creationId xmlns:p14="http://schemas.microsoft.com/office/powerpoint/2010/main" val="4872448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169</TotalTime>
  <Words>916</Words>
  <Application>Microsoft Macintosh PowerPoint</Application>
  <PresentationFormat>On-screen Show (4:3)</PresentationFormat>
  <Paragraphs>76</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How to use HORIVERT to consult to NMSU Recycling System</vt:lpstr>
      <vt:lpstr>PowerPoint Presentation</vt:lpstr>
      <vt:lpstr>PowerPoint Presentation</vt:lpstr>
      <vt:lpstr>PowerPoint Presentation</vt:lpstr>
      <vt:lpstr>The BEFORE – stations like this on 1st &amp; 3rd floor Business Complex building</vt:lpstr>
      <vt:lpstr>AESTHETIC NARRATIVE of ‘Beauty’ versus Counternarrative ‘Recycling functional and Green</vt:lpstr>
      <vt:lpstr>THE NOW of Business Complex building with bins moves 1st floor lobby and third floor locations to beneath the first floor stairwell &amp; no such stations in Guthrie or Domenici buildings</vt:lpstr>
      <vt:lpstr>What is HORIVERT?</vt:lpstr>
      <vt:lpstr>The Working Organization of Custodial and Solid Waste/Recycling </vt:lpstr>
      <vt:lpstr>NMSU Recycling crew</vt:lpstr>
      <vt:lpstr>PowerPoint Presentation</vt:lpstr>
      <vt:lpstr>Hierarchical Superiors Art Lucero (recycling) to VP of ‘Facilities &amp; Services, Recycling Manager, Provost, Chancellor, President</vt:lpstr>
      <vt:lpstr>Recycling Services</vt:lpstr>
      <vt:lpstr>Begin HORIVERT with a top down negotiation</vt:lpstr>
      <vt:lpstr>Horizontal/Vertical Action</vt:lpstr>
      <vt:lpstr>Progressive involvement of actors in Diagnosis, Project Design, Implementation, and Evaluation (DPIE)</vt:lpstr>
      <vt:lpstr>RAPID INTERVENTION RHYTHMS</vt:lpstr>
      <vt:lpstr>Arizona State RECYCLING PROGRAM</vt:lpstr>
      <vt:lpstr>Come up with recycling ideas for NMSU</vt:lpstr>
      <vt:lpstr>More  color coded bin systems</vt:lpstr>
      <vt:lpstr>Colorado State University RECYCLING SYSTEM</vt:lpstr>
      <vt:lpstr>ASU BLUE BIN PAGE &amp; COLOR CODED BIN SYSTEM</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HORIVERT to consult to NMSU Recycling System</dc:title>
  <dc:creator>David Boje</dc:creator>
  <cp:lastModifiedBy>David Boje</cp:lastModifiedBy>
  <cp:revision>18</cp:revision>
  <dcterms:created xsi:type="dcterms:W3CDTF">2018-09-11T19:44:39Z</dcterms:created>
  <dcterms:modified xsi:type="dcterms:W3CDTF">2018-09-12T18:08:07Z</dcterms:modified>
</cp:coreProperties>
</file>